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23"/>
  </p:notesMasterIdLst>
  <p:sldIdLst>
    <p:sldId id="535" r:id="rId2"/>
    <p:sldId id="296" r:id="rId3"/>
    <p:sldId id="521" r:id="rId4"/>
    <p:sldId id="545" r:id="rId5"/>
    <p:sldId id="430" r:id="rId6"/>
    <p:sldId id="546" r:id="rId7"/>
    <p:sldId id="539" r:id="rId8"/>
    <p:sldId id="540" r:id="rId9"/>
    <p:sldId id="391" r:id="rId10"/>
    <p:sldId id="549" r:id="rId11"/>
    <p:sldId id="551" r:id="rId12"/>
    <p:sldId id="555" r:id="rId13"/>
    <p:sldId id="431" r:id="rId14"/>
    <p:sldId id="556" r:id="rId15"/>
    <p:sldId id="553" r:id="rId16"/>
    <p:sldId id="552" r:id="rId17"/>
    <p:sldId id="554" r:id="rId18"/>
    <p:sldId id="543" r:id="rId19"/>
    <p:sldId id="544" r:id="rId20"/>
    <p:sldId id="268" r:id="rId21"/>
    <p:sldId id="29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660"/>
  </p:normalViewPr>
  <p:slideViewPr>
    <p:cSldViewPr>
      <p:cViewPr varScale="1">
        <p:scale>
          <a:sx n="82" d="100"/>
          <a:sy n="82" d="100"/>
        </p:scale>
        <p:origin x="874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B53BF-2534-4CA8-9CC4-99FE63A07145}" type="datetimeFigureOut">
              <a:rPr lang="en-IN" smtClean="0"/>
              <a:pPr/>
              <a:t>21-05-2025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882E4-2718-41C5-8689-F2B39BE9C944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6564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Logo should be changed/deleted</a:t>
            </a:r>
          </a:p>
          <a:p>
            <a:r>
              <a:rPr lang="en-US" dirty="0"/>
              <a:t>Date : 10.1</a:t>
            </a:r>
          </a:p>
          <a:p>
            <a:r>
              <a:rPr lang="en-US" dirty="0"/>
              <a:t>Title ???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882E4-2718-41C5-8689-F2B39BE9C944}" type="slidenum">
              <a:rPr lang="en-IN" smtClean="0"/>
              <a:pPr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9644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882E4-2718-41C5-8689-F2B39BE9C944}" type="slidenum">
              <a:rPr lang="en-IN" smtClean="0"/>
              <a:pPr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75096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4A360-C161-47D0-90F1-7490574026BD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135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4D311-F7BD-4607-BD42-518189D27671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EMPIRICAL STUDY ON DEEP LEARNING BASED ENSEMBLE CLASSIFIERS FOR NETWORK ANOMALY DETECTION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185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2729B-D387-461C-8412-AE1E98D103DE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EMPIRICAL STUDY ON DEEP LEARNING BASED ENSEMBLE CLASSIFIERS FOR NETWORK ANOMALY DETECTION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229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DAD1-CCAD-4ABC-9114-828FEAE94CA4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***Write your Title Here***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3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921D4-2848-4B1F-A95B-E7828E35E82E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EMPIRICAL STUDY ON DEEP LEARNING BASED ENSEMBLE CLASSIFIERS FOR NETWORK ANOMALY DETECTION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986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BA37B-03A2-4D80-98E0-E91B7F6AB66C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EMPIRICAL STUDY ON DEEP LEARNING BASED ENSEMBLE CLASSIFIERS FOR NETWORK ANOMALY DETECTION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243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CDF67-202E-48E9-B3BF-B7741D7573C5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EMPIRICAL STUDY ON DEEP LEARNING BASED ENSEMBLE CLASSIFIERS FOR NETWORK ANOMALY DETECTION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35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34668-A819-4D1E-A2DE-C87A6D2C47A2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EMPIRICAL STUDY ON DEEP LEARNING BASED ENSEMBLE CLASSIFIERS FOR NETWORK ANOMALY DETECTION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638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F70A5-9E41-4ECA-89DA-CA39BF0A8967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EMPIRICAL STUDY ON DEEP LEARNING BASED ENSEMBLE CLASSIFIERS FOR NETWORK ANOMALY DETECTION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54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EDA9B-36BD-4464-8EDA-63C321F0BACD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EMPIRICAL STUDY ON DEEP LEARNING BASED ENSEMBLE CLASSIFIERS FOR NETWORK ANOMALY DETECTION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22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5AC38-ED26-4D8F-ABCB-9B9992C38928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 EMPIRICAL STUDY ON DEEP LEARNING BASED ENSEMBLE CLASSIFIERS FOR NETWORK ANOMALY DETECTION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09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9373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5C26C8D1-433F-4057-8447-D3CDCE61AE92}" type="datetime1">
              <a:rPr lang="en-US" smtClean="0"/>
              <a:pPr/>
              <a:t>5/21/2025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51076" y="6363415"/>
            <a:ext cx="60898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Write your research title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68408" y="6356350"/>
            <a:ext cx="15853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20C6F1E-B9A3-4269-881F-CDA41E35362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50" name="Picture 2" descr="C:\Users\admin\Downloads\Logo with Deemed CMYK copy.jpg"/>
          <p:cNvPicPr>
            <a:picLocks noChangeAspect="1" noChangeArrowheads="1"/>
          </p:cNvPicPr>
          <p:nvPr userDrawn="1"/>
        </p:nvPicPr>
        <p:blipFill>
          <a:blip r:embed="rId13"/>
          <a:srcRect r="82231" b="28191"/>
          <a:stretch>
            <a:fillRect/>
          </a:stretch>
        </p:blipFill>
        <p:spPr bwMode="auto">
          <a:xfrm>
            <a:off x="11188652" y="0"/>
            <a:ext cx="1003347" cy="11429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75517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accent2">
              <a:lumMod val="50000"/>
            </a:schemeClr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2060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EE78A-3498-A044-735C-22EA699D7E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448" y="4653136"/>
            <a:ext cx="10363200" cy="1470025"/>
          </a:xfrm>
        </p:spPr>
        <p:txBody>
          <a:bodyPr>
            <a:normAutofit fontScale="90000"/>
          </a:bodyPr>
          <a:lstStyle/>
          <a:p>
            <a:pPr>
              <a:defRPr/>
            </a:pPr>
            <a:b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600" dirty="0"/>
              <a:t>Socially Relevant Projects Using Design Thinking</a:t>
            </a:r>
            <a:br>
              <a:rPr lang="en-US" sz="3600" dirty="0"/>
            </a:br>
            <a:br>
              <a:rPr lang="en-US" sz="3600" dirty="0"/>
            </a:br>
            <a:r>
              <a:rPr lang="en-US" sz="2700" dirty="0">
                <a:solidFill>
                  <a:schemeClr val="tx1"/>
                </a:solidFill>
              </a:rPr>
              <a:t>FINAL PROJECT REVIEW</a:t>
            </a:r>
            <a:r>
              <a:rPr lang="en-US" sz="2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HELD ON </a:t>
            </a:r>
            <a:r>
              <a:rPr lang="en-US" sz="2700" dirty="0">
                <a:solidFill>
                  <a:schemeClr val="tx1"/>
                </a:solidFill>
              </a:rPr>
              <a:t>21</a:t>
            </a:r>
            <a:r>
              <a:rPr lang="en-US" sz="2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/05/2025</a:t>
            </a:r>
            <a:br>
              <a:rPr lang="en-US" sz="2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E-WASTE MANAGEMENT AND RECYCLING APP</a:t>
            </a:r>
            <a:b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3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3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3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3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solidFill>
                  <a:schemeClr val="tx1"/>
                </a:solidFill>
              </a:rPr>
              <a:t>THUPAKULA NAGALAKSHMI</a:t>
            </a:r>
            <a:br>
              <a:rPr lang="en-US" sz="2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(Reg. No.241FD01147 )</a:t>
            </a:r>
            <a:br>
              <a:rPr lang="en-US" sz="2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200" dirty="0">
                <a:solidFill>
                  <a:srgbClr val="002060"/>
                </a:solidFill>
                <a:effectLst/>
                <a:latin typeface="Times New Roman" pitchFamily="18" charset="0"/>
                <a:ea typeface="PMingLiU"/>
                <a:cs typeface="Times New Roman" pitchFamily="18" charset="0"/>
              </a:rPr>
              <a:t>Department of Computer Applications </a:t>
            </a:r>
            <a:br>
              <a:rPr lang="en-US" altLang="zh-TW" sz="2200" dirty="0">
                <a:solidFill>
                  <a:srgbClr val="002060"/>
                </a:solidFill>
                <a:effectLst/>
                <a:latin typeface="Times New Roman" pitchFamily="18" charset="0"/>
                <a:ea typeface="PMingLiU"/>
                <a:cs typeface="Times New Roman" pitchFamily="18" charset="0"/>
              </a:rPr>
            </a:br>
            <a:r>
              <a:rPr lang="en-US" altLang="zh-TW" sz="2200" dirty="0">
                <a:solidFill>
                  <a:srgbClr val="002060"/>
                </a:solidFill>
                <a:ea typeface="PMingLiU"/>
              </a:rPr>
              <a:t>Vignan's Foundation for Science, Technology &amp; Research</a:t>
            </a:r>
            <a:br>
              <a:rPr lang="en-US" altLang="zh-TW" sz="2200" dirty="0">
                <a:solidFill>
                  <a:srgbClr val="002060"/>
                </a:solidFill>
                <a:ea typeface="PMingLiU"/>
              </a:rPr>
            </a:br>
            <a:br>
              <a:rPr lang="en-US" altLang="zh-TW" sz="2200" dirty="0">
                <a:solidFill>
                  <a:srgbClr val="002060"/>
                </a:solidFill>
                <a:effectLst/>
                <a:latin typeface="Times New Roman" pitchFamily="18" charset="0"/>
                <a:ea typeface="PMingLiU"/>
                <a:cs typeface="Times New Roman" pitchFamily="18" charset="0"/>
              </a:rPr>
            </a:br>
            <a:r>
              <a:rPr lang="fi-FI" altLang="en-US" sz="2200" dirty="0">
                <a:solidFill>
                  <a:srgbClr val="7030A0"/>
                </a:solidFill>
                <a:effectLst/>
                <a:latin typeface="Times New Roman" pitchFamily="18" charset="0"/>
                <a:cs typeface="Times New Roman" pitchFamily="18" charset="0"/>
              </a:rPr>
              <a:t>Supervisor</a:t>
            </a:r>
            <a:br>
              <a:rPr lang="fi-FI" altLang="en-US" sz="2200" dirty="0">
                <a:solidFill>
                  <a:srgbClr val="7030A0"/>
                </a:solidFill>
                <a:effectLst/>
                <a:latin typeface="Times New Roman" pitchFamily="18" charset="0"/>
                <a:cs typeface="Times New Roman" pitchFamily="18" charset="0"/>
              </a:rPr>
            </a:br>
            <a:r>
              <a:rPr lang="fi-FI" altLang="en-US" sz="220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Dr. </a:t>
            </a:r>
            <a:r>
              <a:rPr lang="fi-FI" altLang="en-US" sz="2200" dirty="0">
                <a:solidFill>
                  <a:schemeClr val="tx1"/>
                </a:solidFill>
              </a:rPr>
              <a:t>K.Gayatri</a:t>
            </a:r>
            <a:r>
              <a:rPr lang="fi-FI" altLang="en-US" sz="220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,</a:t>
            </a:r>
            <a:br>
              <a:rPr lang="fi-FI" altLang="en-US" sz="220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</a:br>
            <a:r>
              <a:rPr lang="fi-FI" altLang="en-US" sz="2200" dirty="0">
                <a:solidFill>
                  <a:srgbClr val="002060"/>
                </a:solidFill>
                <a:effectLst/>
                <a:latin typeface="Times New Roman" pitchFamily="18" charset="0"/>
                <a:ea typeface="PMingLiU"/>
                <a:cs typeface="Times New Roman" pitchFamily="18" charset="0"/>
              </a:rPr>
              <a:t>Assistant professor</a:t>
            </a:r>
            <a:r>
              <a:rPr lang="fi-FI" altLang="en-US" sz="2200" dirty="0">
                <a:solidFill>
                  <a:srgbClr val="002060"/>
                </a:solidFill>
                <a:ea typeface="PMingLiU"/>
              </a:rPr>
              <a:t>, Dept. of CA,</a:t>
            </a:r>
            <a:br>
              <a:rPr lang="fi-FI" altLang="en-US" sz="2200" dirty="0"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</a:br>
            <a:r>
              <a:rPr lang="en-US" altLang="zh-TW" sz="2200" dirty="0">
                <a:solidFill>
                  <a:srgbClr val="002060"/>
                </a:solidFill>
                <a:ea typeface="PMingLiU"/>
              </a:rPr>
              <a:t> Vignan's Foundation for Science, Technology &amp; Research</a:t>
            </a:r>
            <a:endParaRPr lang="en-US" sz="2200" dirty="0">
              <a:solidFill>
                <a:schemeClr val="tx1"/>
              </a:solidFill>
              <a:effectLst/>
            </a:endParaRPr>
          </a:p>
        </p:txBody>
      </p:sp>
      <p:sp>
        <p:nvSpPr>
          <p:cNvPr id="10243" name="AutoShape 2" descr="Image result for pondicherry engineering college logo">
            <a:extLst>
              <a:ext uri="{FF2B5EF4-FFF2-40B4-BE49-F238E27FC236}">
                <a16:creationId xmlns:a16="http://schemas.microsoft.com/office/drawing/2014/main" id="{4A0FD595-5B03-7E10-6F9B-217B730FFA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07433" y="-144463"/>
            <a:ext cx="4064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 dirty="0">
              <a:latin typeface="Lucida Sans Unicode" panose="020B0602030504020204" pitchFamily="34" charset="0"/>
            </a:endParaRPr>
          </a:p>
        </p:txBody>
      </p:sp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0BFDB-B5F1-60B7-37EC-C1A980084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E3ED05-0A54-F4F5-6C69-19237D266CDE}"/>
              </a:ext>
            </a:extLst>
          </p:cNvPr>
          <p:cNvSpPr txBox="1"/>
          <p:nvPr/>
        </p:nvSpPr>
        <p:spPr>
          <a:xfrm>
            <a:off x="407368" y="404664"/>
            <a:ext cx="10946432" cy="6736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Brief methodology or approach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Requirement Analysis – Identify user needs, government regulations, and existing e-waste management challenges.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 – Develop the architecture, including user interfaces, database structures, and API integrations.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Development Phase – Implement core features like e-waste collection requests, recycler connections, and reward systems.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AI-Based Sorting &amp; Classification – Integrate AI to analyze and categorize e-waste for proper disposal or recycling.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Testing &amp; Validation – Conduct usability, performance, and security tests to ensure a smooth user experience.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Deployment &amp; Integration – Launch the app on multiple platforms and integrate it with authorized recycling centers.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Feedback &amp; Improvements – Gather user input, analyze performance, and update the app for better efficiency.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Sustainability &amp; Compliance – Ensure adherence to environmental policies and optimize eco-friendly practices. </a:t>
            </a:r>
            <a:b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38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52F4E-61A4-BF7D-5CB2-F4C1315B7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***Write your Title Here***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CF7F9-D3F6-D7A0-76A6-50166C8A0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4B6B0-9EA7-A526-565C-B50F09671881}"/>
              </a:ext>
            </a:extLst>
          </p:cNvPr>
          <p:cNvSpPr txBox="1"/>
          <p:nvPr/>
        </p:nvSpPr>
        <p:spPr>
          <a:xfrm>
            <a:off x="479376" y="620688"/>
            <a:ext cx="10874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8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Architecture:</a:t>
            </a:r>
          </a:p>
          <a:p>
            <a:pPr lvl="8"/>
            <a:endParaRPr lang="en-IN" sz="20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3074F91-A086-FB88-081B-13AFC37F1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20" y="1268760"/>
            <a:ext cx="9145016" cy="532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11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213D6-FF47-48F7-762B-14FDF5F7B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C91B54-FFF5-47B2-9919-8D2CC76D43F9}"/>
              </a:ext>
            </a:extLst>
          </p:cNvPr>
          <p:cNvSpPr txBox="1"/>
          <p:nvPr/>
        </p:nvSpPr>
        <p:spPr>
          <a:xfrm>
            <a:off x="1482552" y="406772"/>
            <a:ext cx="1080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Sensors  can use: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5122" name="Picture 2" descr="ARDUIN0 MQ 2 Gas Sensors for compatible ...">
            <a:extLst>
              <a:ext uri="{FF2B5EF4-FFF2-40B4-BE49-F238E27FC236}">
                <a16:creationId xmlns:a16="http://schemas.microsoft.com/office/drawing/2014/main" id="{71F537B1-09E0-F923-516C-6DE91C516C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440" y="1916832"/>
            <a:ext cx="2438400" cy="187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D55FF25-AF8B-DE39-1680-EEC0520FD155}"/>
              </a:ext>
            </a:extLst>
          </p:cNvPr>
          <p:cNvSpPr txBox="1"/>
          <p:nvPr/>
        </p:nvSpPr>
        <p:spPr>
          <a:xfrm>
            <a:off x="1055440" y="3793257"/>
            <a:ext cx="31683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Gas  Sensors 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Gas sensors detect harmful or toxic gases released from e-waste materials, helping to monitor air quality and ensure safety during recycling.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4" name="Picture 4" descr="Bad Coolant Temperature Sensor: Signs &amp; What to Do About It | AutoNation  Mobile Service">
            <a:extLst>
              <a:ext uri="{FF2B5EF4-FFF2-40B4-BE49-F238E27FC236}">
                <a16:creationId xmlns:a16="http://schemas.microsoft.com/office/drawing/2014/main" id="{5A7D5252-93F3-F028-3D13-638DE2C9F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904" y="1666913"/>
            <a:ext cx="4176464" cy="187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C32E2B-73D5-F532-D7D9-0D3A1EBC2349}"/>
              </a:ext>
            </a:extLst>
          </p:cNvPr>
          <p:cNvSpPr txBox="1"/>
          <p:nvPr/>
        </p:nvSpPr>
        <p:spPr>
          <a:xfrm>
            <a:off x="5663952" y="3791432"/>
            <a:ext cx="31683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Bad Coolant Temperature Sensor</a:t>
            </a:r>
            <a:r>
              <a:rPr lang="en-IN" b="1" i="0" dirty="0">
                <a:solidFill>
                  <a:srgbClr val="3F3F3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coolant temperature sensor measures the temperature inside recycling machinery or electronic devices to prevent overheating and maintain safe operating conditions.</a:t>
            </a:r>
            <a:endParaRPr lang="en-IN" i="0" dirty="0">
              <a:solidFill>
                <a:srgbClr val="3F3F3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9883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51CC0-BFCA-A37D-7619-A25415F61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48762"/>
            <a:ext cx="8229600" cy="687950"/>
          </a:xfrm>
        </p:spPr>
        <p:txBody>
          <a:bodyPr>
            <a:normAutofit/>
          </a:bodyPr>
          <a:lstStyle/>
          <a:p>
            <a:pPr algn="ctr">
              <a:lnSpc>
                <a:spcPct val="115000"/>
              </a:lnSpc>
              <a:defRPr/>
            </a:pPr>
            <a:r>
              <a:rPr lang="en-US" sz="3200" dirty="0">
                <a:ea typeface="Times New Roman" panose="02020603050405020304" pitchFamily="18" charset="0"/>
              </a:rPr>
              <a:t>Tools &amp; Technologies</a:t>
            </a:r>
            <a:endParaRPr lang="en-IN" sz="3200" dirty="0"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52226" name="Content Placeholder 2">
            <a:extLst>
              <a:ext uri="{FF2B5EF4-FFF2-40B4-BE49-F238E27FC236}">
                <a16:creationId xmlns:a16="http://schemas.microsoft.com/office/drawing/2014/main" id="{198C091B-9002-4584-AE4A-0229548E8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368" y="1124744"/>
            <a:ext cx="11377264" cy="5328592"/>
          </a:xfrm>
        </p:spPr>
        <p:txBody>
          <a:bodyPr>
            <a:norm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a typeface="Calibri" panose="020F0502020204030204" pitchFamily="34" charset="0"/>
              </a:rPr>
              <a:t>Software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000" dirty="0"/>
              <a:t>      Python, Java, MySQL, Firebase, Google Cloud</a:t>
            </a:r>
            <a:endParaRPr lang="en-US" sz="2000" kern="100" dirty="0"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a typeface="Calibri" panose="020F0502020204030204" pitchFamily="34" charset="0"/>
              </a:rPr>
              <a:t>Hardware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000" dirty="0"/>
              <a:t>     Smartphones, IoT sensors, RFID tags</a:t>
            </a:r>
            <a:endParaRPr lang="en-US" sz="2000" kern="100" dirty="0"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a typeface="Calibri" panose="020F0502020204030204" pitchFamily="34" charset="0"/>
              </a:rPr>
              <a:t>Frameworks to be used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000" dirty="0"/>
              <a:t>     React Native, </a:t>
            </a:r>
            <a:r>
              <a:rPr lang="en-IN" sz="2000" dirty="0" err="1"/>
              <a:t>PyTorch</a:t>
            </a:r>
            <a:r>
              <a:rPr lang="en-IN" sz="2000" dirty="0"/>
              <a:t>, TensorFlow</a:t>
            </a:r>
            <a:endParaRPr lang="en-IN" sz="2000" kern="100" dirty="0">
              <a:ea typeface="Calibri" panose="020F0502020204030204" pitchFamily="34" charset="0"/>
            </a:endParaRPr>
          </a:p>
        </p:txBody>
      </p:sp>
      <p:sp>
        <p:nvSpPr>
          <p:cNvPr id="52229" name="Slide Number Placeholder 4">
            <a:extLst>
              <a:ext uri="{FF2B5EF4-FFF2-40B4-BE49-F238E27FC236}">
                <a16:creationId xmlns:a16="http://schemas.microsoft.com/office/drawing/2014/main" id="{0A505972-8D32-0B34-5181-9B610C7A20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22ABCF9-F896-4860-AD3D-AC6B3CDDD010}" type="slidenum">
              <a:rPr lang="en-US" altLang="en-US" smtClean="0">
                <a:latin typeface="Lucida Sans Unicode" panose="020B0602030504020204" pitchFamily="34" charset="0"/>
              </a:rPr>
              <a:pPr/>
              <a:t>13</a:t>
            </a:fld>
            <a:endParaRPr lang="en-US" altLang="en-US" dirty="0">
              <a:latin typeface="Lucida Sans Unicode" panose="020B0602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291AD2-951A-1495-8F64-DCF91E702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016" y="1268760"/>
            <a:ext cx="5472608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918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9DFB1-B75F-3C86-B78C-0EE7F4ED2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4738F3-E41C-27BD-50FD-358BB4F2651A}"/>
              </a:ext>
            </a:extLst>
          </p:cNvPr>
          <p:cNvSpPr txBox="1"/>
          <p:nvPr/>
        </p:nvSpPr>
        <p:spPr>
          <a:xfrm>
            <a:off x="2063552" y="692696"/>
            <a:ext cx="8424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/ Dashboard:</a:t>
            </a:r>
          </a:p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F8FF823-0B1C-B4B4-8805-F897D8F3C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617" y="1339026"/>
            <a:ext cx="7044765" cy="511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282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D8B7D-1EE5-1573-7287-4FF5899C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B750A4-6D89-2044-AF7C-F1A408E82AEF}"/>
              </a:ext>
            </a:extLst>
          </p:cNvPr>
          <p:cNvSpPr txBox="1"/>
          <p:nvPr/>
        </p:nvSpPr>
        <p:spPr>
          <a:xfrm>
            <a:off x="983432" y="692696"/>
            <a:ext cx="10370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4A09EDC-8C45-887E-676B-03B7E30F72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8115050"/>
              </p:ext>
            </p:extLst>
          </p:nvPr>
        </p:nvGraphicFramePr>
        <p:xfrm>
          <a:off x="631552" y="1438669"/>
          <a:ext cx="9811840" cy="4395000"/>
        </p:xfrm>
        <a:graphic>
          <a:graphicData uri="http://schemas.openxmlformats.org/drawingml/2006/table">
            <a:tbl>
              <a:tblPr/>
              <a:tblGrid>
                <a:gridCol w="4905920">
                  <a:extLst>
                    <a:ext uri="{9D8B030D-6E8A-4147-A177-3AD203B41FA5}">
                      <a16:colId xmlns:a16="http://schemas.microsoft.com/office/drawing/2014/main" val="78826808"/>
                    </a:ext>
                  </a:extLst>
                </a:gridCol>
                <a:gridCol w="4905920">
                  <a:extLst>
                    <a:ext uri="{9D8B030D-6E8A-4147-A177-3AD203B41FA5}">
                      <a16:colId xmlns:a16="http://schemas.microsoft.com/office/drawing/2014/main" val="3813633079"/>
                    </a:ext>
                  </a:extLst>
                </a:gridCol>
              </a:tblGrid>
              <a:tr h="341281">
                <a:tc>
                  <a:txBody>
                    <a:bodyPr/>
                    <a:lstStyle/>
                    <a:p>
                      <a:pPr algn="just"/>
                      <a:r>
                        <a:rPr lang="en-IN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Attribute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Details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05443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pPr algn="just"/>
                      <a:r>
                        <a:rPr lang="en-IN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                                                  :</a:t>
                      </a:r>
                      <a:endParaRPr lang="en-I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7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E-Waste Images Dataset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985027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pPr algn="just"/>
                      <a:r>
                        <a:rPr lang="en-IN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Size                                                     :</a:t>
                      </a:r>
                      <a:endParaRPr lang="en-I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7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5,000+ images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1689654"/>
                  </a:ext>
                </a:extLst>
              </a:tr>
              <a:tr h="853203">
                <a:tc>
                  <a:txBody>
                    <a:bodyPr/>
                    <a:lstStyle/>
                    <a:p>
                      <a:pPr algn="just"/>
                      <a:r>
                        <a:rPr lang="en-IN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Classes                                                :</a:t>
                      </a:r>
                      <a:endParaRPr lang="en-I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7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 categories: Battery, Keyboard, Microwave, Mobile, Mouse, PCB, Player, Printer, Television, Washing Machine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7788570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pPr algn="just"/>
                      <a:r>
                        <a:rPr lang="en-IN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Format                                                :</a:t>
                      </a:r>
                      <a:endParaRPr lang="en-I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de-DE" sz="17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JPEG/PNG images, 224x224 pixels, RGB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7514794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pPr algn="just"/>
                      <a:r>
                        <a:rPr lang="en-IN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Label                                                   :</a:t>
                      </a:r>
                      <a:endParaRPr lang="en-I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7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Multi-class (10 classes)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1016426"/>
                  </a:ext>
                </a:extLst>
              </a:tr>
              <a:tr h="597242">
                <a:tc>
                  <a:txBody>
                    <a:bodyPr/>
                    <a:lstStyle/>
                    <a:p>
                      <a:pPr algn="just"/>
                      <a:r>
                        <a:rPr lang="en-IN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Label Distribution                              :</a:t>
                      </a:r>
                      <a:endParaRPr lang="en-I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7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Balanced (approximately 500 images per class in each of train, val, test)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934088"/>
                  </a:ext>
                </a:extLst>
              </a:tr>
              <a:tr h="597242">
                <a:tc>
                  <a:txBody>
                    <a:bodyPr/>
                    <a:lstStyle/>
                    <a:p>
                      <a:pPr algn="just"/>
                      <a:r>
                        <a:rPr lang="en-IN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Structure                                              :</a:t>
                      </a:r>
                      <a:endParaRPr lang="en-I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Train / Validation / Test folders with 10 subfolders for each class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2085086"/>
                  </a:ext>
                </a:extLst>
              </a:tr>
              <a:tr h="597242">
                <a:tc>
                  <a:txBody>
                    <a:bodyPr/>
                    <a:lstStyle/>
                    <a:p>
                      <a:pPr algn="just"/>
                      <a:r>
                        <a:rPr lang="en-IN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                                                  :</a:t>
                      </a:r>
                      <a:endParaRPr lang="en-I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Combined from Kaggle, Google Open Images, and manually collected data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55298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6114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A60A0-7E06-2B38-FA44-96E1FC5EB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76589C4-C2F8-1D29-533F-93FD978AD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08" y="1268760"/>
            <a:ext cx="7373379" cy="157184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3D875B5-D3D8-E274-9A24-562634F02D05}"/>
              </a:ext>
            </a:extLst>
          </p:cNvPr>
          <p:cNvSpPr txBox="1"/>
          <p:nvPr/>
        </p:nvSpPr>
        <p:spPr>
          <a:xfrm>
            <a:off x="1199456" y="548680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 Results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B9E016-37EF-B6CF-1303-7485AD94D054}"/>
              </a:ext>
            </a:extLst>
          </p:cNvPr>
          <p:cNvSpPr txBox="1"/>
          <p:nvPr/>
        </p:nvSpPr>
        <p:spPr>
          <a:xfrm>
            <a:off x="767408" y="2204864"/>
            <a:ext cx="84249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10/10 means the test was done on 10 batches of data.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12s 1s/step means the whole test took 12 seconds, about 1 second for each batch.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accuracy: 0.9019 means the model got about 90.19% of predictions correct during training or validation.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loss: 0.2691 is a measure of how wrong the model’s predictions were during training or validation—the lower, the better.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 Loss: 0.2082 means the error on the test data is even lower, so the model is performing well.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 Accuracy: 0.9300 means the model predicted correctly 93% of the time on new, unseen test data.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9784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DC3F5D9-121E-6D30-0759-09AFD5AB25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92" y="1196752"/>
            <a:ext cx="5320768" cy="435133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A8520-329D-AE70-2283-75A8C7918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92698D53-5648-4545-72AB-624BA1DA04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Accuracy Over Epochs and  Model Loss Over Epochs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F61B4A6-47E0-A7AF-6850-EC6EF676E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969" y="1556792"/>
            <a:ext cx="5993340" cy="399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538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51CC0-BFCA-A37D-7619-A25415F61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48762"/>
            <a:ext cx="8229600" cy="687950"/>
          </a:xfrm>
        </p:spPr>
        <p:txBody>
          <a:bodyPr>
            <a:normAutofit/>
          </a:bodyPr>
          <a:lstStyle/>
          <a:p>
            <a:pPr algn="ctr">
              <a:lnSpc>
                <a:spcPct val="115000"/>
              </a:lnSpc>
              <a:defRPr/>
            </a:pPr>
            <a:r>
              <a:rPr lang="en-US" sz="3200" dirty="0">
                <a:ea typeface="Times New Roman" panose="02020603050405020304" pitchFamily="18" charset="0"/>
              </a:rPr>
              <a:t>Challenges &amp; Risks</a:t>
            </a:r>
            <a:endParaRPr lang="en-IN" sz="3200" dirty="0"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52229" name="Slide Number Placeholder 4">
            <a:extLst>
              <a:ext uri="{FF2B5EF4-FFF2-40B4-BE49-F238E27FC236}">
                <a16:creationId xmlns:a16="http://schemas.microsoft.com/office/drawing/2014/main" id="{0A505972-8D32-0B34-5181-9B610C7A20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22ABCF9-F896-4860-AD3D-AC6B3CDDD010}" type="slidenum">
              <a:rPr lang="en-US" altLang="en-US" smtClean="0">
                <a:latin typeface="Lucida Sans Unicode" panose="020B0602030504020204" pitchFamily="34" charset="0"/>
              </a:rPr>
              <a:pPr/>
              <a:t>18</a:t>
            </a:fld>
            <a:endParaRPr lang="en-US" altLang="en-US" dirty="0">
              <a:latin typeface="Lucida Sans Unicode" panose="020B0602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F5C459-EBB6-4240-87EF-9DAC08A36C61}"/>
              </a:ext>
            </a:extLst>
          </p:cNvPr>
          <p:cNvSpPr txBox="1"/>
          <p:nvPr/>
        </p:nvSpPr>
        <p:spPr>
          <a:xfrm>
            <a:off x="1775520" y="836712"/>
            <a:ext cx="8856984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Possible Challenges &amp; Strategies to Overcome Them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User Awareness &amp; Engagement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Challenge: Lack of awareness about e-waste disposal.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Strategy: Implement educational campaigns and in-app tutorials.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E-Waste Collection &amp; Logistics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Challenge: Difficulty in collecting e-waste from different locations.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Strategy: Partner with local recycling centers and schedule pickups.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Data Management &amp; Security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Challenge: Handling user data securely.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Strategy: Implement strong encryption and secure databases.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Government Regulations &amp; Compliance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Challenge: Adhering to environmental laws.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Strategy: Work with legal experts to ensure compliance.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39189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Content Placeholder 2">
            <a:extLst>
              <a:ext uri="{FF2B5EF4-FFF2-40B4-BE49-F238E27FC236}">
                <a16:creationId xmlns:a16="http://schemas.microsoft.com/office/drawing/2014/main" id="{198C091B-9002-4584-AE4A-0229548E8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368" y="1124744"/>
            <a:ext cx="11377264" cy="5328592"/>
          </a:xfrm>
        </p:spPr>
        <p:txBody>
          <a:bodyPr>
            <a:norm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kern="100" dirty="0">
                <a:ea typeface="Calibri" panose="020F0502020204030204" pitchFamily="34" charset="0"/>
              </a:rPr>
              <a:t>Conclusion: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sz="1800" kern="100" dirty="0">
                <a:solidFill>
                  <a:schemeClr val="tx1"/>
                </a:solidFill>
                <a:ea typeface="Calibri" panose="020F0502020204030204" pitchFamily="34" charset="0"/>
              </a:rPr>
              <a:t>We can achieve: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Functional E-Waste Management App</a:t>
            </a: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Users can easily locate recycling centers and schedule pickups.</a:t>
            </a:r>
          </a:p>
          <a:p>
            <a:pPr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Increased Awareness</a:t>
            </a: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Educates users on responsible e-waste disposal.</a:t>
            </a:r>
          </a:p>
          <a:p>
            <a:pPr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Efficient Waste Collection</a:t>
            </a: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Streamlined process for collecting and recycling e-waste.</a:t>
            </a:r>
          </a:p>
          <a:p>
            <a:pPr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Data-Driven Insights</a:t>
            </a: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Analytics on e-waste generation patterns for better planning.</a:t>
            </a:r>
          </a:p>
          <a:p>
            <a:pPr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Sustainable Impact</a:t>
            </a: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Contribution to environmental protection by reducing e-waste pollution.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IN" kern="100" dirty="0">
              <a:ea typeface="Calibri" panose="020F0502020204030204" pitchFamily="34" charset="0"/>
            </a:endParaRPr>
          </a:p>
        </p:txBody>
      </p:sp>
      <p:sp>
        <p:nvSpPr>
          <p:cNvPr id="52229" name="Slide Number Placeholder 4">
            <a:extLst>
              <a:ext uri="{FF2B5EF4-FFF2-40B4-BE49-F238E27FC236}">
                <a16:creationId xmlns:a16="http://schemas.microsoft.com/office/drawing/2014/main" id="{0A505972-8D32-0B34-5181-9B610C7A20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22ABCF9-F896-4860-AD3D-AC6B3CDDD010}" type="slidenum">
              <a:rPr lang="en-US" altLang="en-US" smtClean="0">
                <a:latin typeface="Lucida Sans Unicode" panose="020B0602030504020204" pitchFamily="34" charset="0"/>
              </a:rPr>
              <a:pPr/>
              <a:t>19</a:t>
            </a:fld>
            <a:endParaRPr lang="en-US" altLang="en-US" dirty="0">
              <a:latin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918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443AD-C8F7-0BA1-C348-F7A7B1FF7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0"/>
            <a:ext cx="8229600" cy="836712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sz="3000" dirty="0">
                <a:solidFill>
                  <a:schemeClr val="accent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23D2A-7CC7-EE2C-4C50-1FC734B1B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448" y="530736"/>
            <a:ext cx="10729192" cy="6190739"/>
          </a:xfrm>
        </p:spPr>
        <p:txBody>
          <a:bodyPr>
            <a:normAutofit/>
          </a:bodyPr>
          <a:lstStyle/>
          <a:p>
            <a:pPr marL="365760" indent="-256032">
              <a:buNone/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sz="3100" dirty="0">
                <a:latin typeface="Times New Roman" pitchFamily="18" charset="0"/>
                <a:cs typeface="Times New Roman" pitchFamily="18" charset="0"/>
              </a:rPr>
              <a:t>		</a:t>
            </a:r>
          </a:p>
          <a:p>
            <a:pPr marL="566928" indent="-4572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sz="2600" dirty="0"/>
              <a:t>Introduction</a:t>
            </a:r>
          </a:p>
          <a:p>
            <a:pPr marL="566928" indent="-4572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sz="2600" dirty="0"/>
              <a:t>Problem Statement</a:t>
            </a:r>
          </a:p>
          <a:p>
            <a:pPr marL="566928" indent="-4572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sz="2600" dirty="0"/>
              <a:t>Objectives</a:t>
            </a:r>
          </a:p>
          <a:p>
            <a:pPr marL="566928" indent="-4572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sz="2600" dirty="0"/>
              <a:t>Proposed Solution</a:t>
            </a:r>
          </a:p>
          <a:p>
            <a:pPr marL="566928" indent="-4572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sz="2600" dirty="0"/>
              <a:t>System Architecture</a:t>
            </a:r>
          </a:p>
          <a:p>
            <a:pPr marL="566928" indent="-4572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sz="2600" dirty="0"/>
              <a:t>Tools &amp; Technologies</a:t>
            </a:r>
          </a:p>
          <a:p>
            <a:pPr marL="566928" indent="-4572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sz="2600" dirty="0"/>
              <a:t>Output Screens</a:t>
            </a:r>
          </a:p>
          <a:p>
            <a:pPr marL="566928" indent="-4572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sz="2600" dirty="0"/>
              <a:t>Challenges &amp; Risks</a:t>
            </a:r>
          </a:p>
          <a:p>
            <a:pPr marL="566928" indent="-4572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n-US" sz="2600" dirty="0"/>
              <a:t>References</a:t>
            </a:r>
          </a:p>
          <a:p>
            <a:pPr marL="365760" indent="-256032">
              <a:buNone/>
              <a:defRPr/>
            </a:pPr>
            <a:endParaRPr lang="en-US" sz="2400" dirty="0">
              <a:solidFill>
                <a:srgbClr val="002060"/>
              </a:solidFill>
              <a:latin typeface="Times New Roman" pitchFamily="18" charset="0"/>
              <a:ea typeface="+mn-lt"/>
              <a:cs typeface="Times New Roman" pitchFamily="18" charset="0"/>
            </a:endParaRPr>
          </a:p>
        </p:txBody>
      </p:sp>
      <p:sp>
        <p:nvSpPr>
          <p:cNvPr id="12293" name="Slide Number Placeholder 4">
            <a:extLst>
              <a:ext uri="{FF2B5EF4-FFF2-40B4-BE49-F238E27FC236}">
                <a16:creationId xmlns:a16="http://schemas.microsoft.com/office/drawing/2014/main" id="{737885E3-CC8A-8D87-9858-72D94CE160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943AE6C9-D833-4989-872F-13D4A2BA2EE5}" type="slidenum">
              <a:rPr lang="en-US" altLang="en-US" smtClean="0">
                <a:latin typeface="Lucida Sans Unicode" panose="020B0602030504020204" pitchFamily="34" charset="0"/>
              </a:rPr>
              <a:pPr/>
              <a:t>2</a:t>
            </a:fld>
            <a:endParaRPr lang="en-US" altLang="en-US" dirty="0">
              <a:latin typeface="Lucida Sans Unicode" panose="020B060203050402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B1049-901D-4D47-824B-39FA9ACD6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696" y="349885"/>
            <a:ext cx="4618856" cy="548680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dirty="0"/>
              <a:t>References</a:t>
            </a:r>
          </a:p>
        </p:txBody>
      </p:sp>
      <p:sp>
        <p:nvSpPr>
          <p:cNvPr id="102405" name="Slide Number Placeholder 4">
            <a:extLst>
              <a:ext uri="{FF2B5EF4-FFF2-40B4-BE49-F238E27FC236}">
                <a16:creationId xmlns:a16="http://schemas.microsoft.com/office/drawing/2014/main" id="{B683808A-36A3-18E6-8AAD-9F601EE1B1A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FB9F13DB-AEA3-47ED-BD89-05EC712E8B56}" type="slidenum">
              <a:rPr lang="en-US" altLang="en-US" smtClean="0">
                <a:latin typeface="Lucida Sans Unicode" panose="020B0602030504020204" pitchFamily="34" charset="0"/>
              </a:rPr>
              <a:pPr/>
              <a:t>20</a:t>
            </a:fld>
            <a:endParaRPr lang="en-US" altLang="en-US" dirty="0">
              <a:latin typeface="Lucida Sans Unicode" panose="020B0602030504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4BE400D-59B1-EA82-6A4C-534FA423A5A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79425" y="1488389"/>
            <a:ext cx="11233199" cy="4278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[1] Baldé, C. P., Wang, F.,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Kuehr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R., &amp; Huisman, J. (2017).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The Global E-waste Monitor – Quantities, Flows, and Resources. United Nations University, International Telecommunication Union, &amp; International Solid Waste Association.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[2]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Kiddee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P., Naidu, R., &amp; Wong, M. H. (2013).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Electronic waste management approaches: An overview.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Waste Management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33(5), 1237-1250. https://doi.org/10.1016/j.wasman.2013.01.006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[3] Gupta, M., &amp; Sahay, S. (2020).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Design and development of a mobile application for e-waste collection and management.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International Journal of Waste Resources, 10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(2), 1-5.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[4] Lundgren, K. (2012).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The global impact of e-waste: Addressing the challenge. International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Labour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Organization (ILO). [Online: https://www.ilo.org/global/publications/books/WCMS_196105/lang--en/index.htm]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[5] Garlapati, V. K. (2016).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E-waste in India and developed countries: Management, recycling, business, and biotechnological initiatives.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Renewable and Sustainable Energy Reviews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54, 874-881. https://doi.org/10.1016/j.rser.2015.10.106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[6] Satyavani, K., &amp; Babu, R. (2021).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IoT-based smart e-waste management system for sustainable urban development.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Smart Cities and Sustainable Development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215-230.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[7]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Mmereki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D., Li, B., Baldwin, A., &amp; Hong, L. (2016).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The generation, composition, collection, treatment, and disposal system of waste electrical and electronic equipment in Botswana.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Waste Management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51, 49-57.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[8] Borthakur, A., &amp; Govind, M. (2017).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Emerging trends in consumers’ E-waste disposal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behaviour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awareness: A worldwide overview with special focus on India.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Resources, Conservation and Recycling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117, 102-113. https://doi.org/10.1016/j.resconrec.2016.11.011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Content Placeholder 2">
            <a:extLst>
              <a:ext uri="{FF2B5EF4-FFF2-40B4-BE49-F238E27FC236}">
                <a16:creationId xmlns:a16="http://schemas.microsoft.com/office/drawing/2014/main" id="{74617879-2A99-1DBC-ABE4-456567C98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609601"/>
            <a:ext cx="8229600" cy="5516563"/>
          </a:xfrm>
        </p:spPr>
        <p:txBody>
          <a:bodyPr/>
          <a:lstStyle/>
          <a:p>
            <a:pPr eaLnBrk="1" hangingPunct="1">
              <a:buFont typeface="Wingdings 3" panose="05040102010807070707" pitchFamily="18" charset="2"/>
              <a:buNone/>
            </a:pPr>
            <a:endParaRPr lang="en-US" alt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>
              <a:buFont typeface="Wingdings 3" panose="05040102010807070707" pitchFamily="18" charset="2"/>
              <a:buNone/>
            </a:pPr>
            <a:r>
              <a:rPr lang="en-US" alt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  <a:endParaRPr lang="en-US" alt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5476" name="Slide Number Placeholder 3">
            <a:extLst>
              <a:ext uri="{FF2B5EF4-FFF2-40B4-BE49-F238E27FC236}">
                <a16:creationId xmlns:a16="http://schemas.microsoft.com/office/drawing/2014/main" id="{F94B53FB-1ED8-C63E-AF9F-6B6C0E2296F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E04BFBEC-6E1E-40A3-AF8B-80ADADE69FCB}" type="slidenum">
              <a:rPr lang="en-US" altLang="en-US" smtClean="0">
                <a:latin typeface="Lucida Sans Unicode" panose="020B0602030504020204" pitchFamily="34" charset="0"/>
              </a:rPr>
              <a:pPr/>
              <a:t>21</a:t>
            </a:fld>
            <a:endParaRPr lang="en-US" altLang="en-US" dirty="0">
              <a:latin typeface="Lucida Sans Unicode" panose="020B0602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E-WASTE MANAGEMENT AND RECYCLING APP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A044C-1E7C-DCCD-CF63-FC32671F5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6518"/>
            <a:ext cx="8229600" cy="738187"/>
          </a:xfrm>
        </p:spPr>
        <p:txBody>
          <a:bodyPr>
            <a:normAutofit/>
          </a:bodyPr>
          <a:lstStyle/>
          <a:p>
            <a:pPr marL="566928" indent="-457200" algn="ctr">
              <a:lnSpc>
                <a:spcPct val="120000"/>
              </a:lnSpc>
              <a:defRPr/>
            </a:pPr>
            <a:r>
              <a:rPr lang="en-US" sz="3200" dirty="0"/>
              <a:t>Introduction</a:t>
            </a:r>
          </a:p>
        </p:txBody>
      </p:sp>
      <p:sp>
        <p:nvSpPr>
          <p:cNvPr id="14338" name="Content Placeholder 2">
            <a:extLst>
              <a:ext uri="{FF2B5EF4-FFF2-40B4-BE49-F238E27FC236}">
                <a16:creationId xmlns:a16="http://schemas.microsoft.com/office/drawing/2014/main" id="{358BDD05-444A-7631-55B1-74411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352" y="764705"/>
            <a:ext cx="11665296" cy="5929079"/>
          </a:xfrm>
        </p:spPr>
        <p:txBody>
          <a:bodyPr>
            <a:normAutofit fontScale="92500" lnSpcReduction="10000"/>
          </a:bodyPr>
          <a:lstStyle/>
          <a:p>
            <a:pPr indent="0" algn="just">
              <a:lnSpc>
                <a:spcPct val="150000"/>
              </a:lnSpc>
            </a:pPr>
            <a:r>
              <a:rPr lang="en-US" altLang="en-US" sz="2400" dirty="0"/>
              <a:t> </a:t>
            </a:r>
            <a:r>
              <a:rPr lang="en-US" altLang="en-US" dirty="0"/>
              <a:t>Overview of the topic</a:t>
            </a:r>
          </a:p>
          <a:p>
            <a:pPr marL="144000" indent="0" algn="just">
              <a:lnSpc>
                <a:spcPct val="15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Electronic waste (e-waste) refers to discarded electrical and electronic devices, including smartphones, laptops, televisions, and other appliances. With rapid technological advancements and increased consumer demand for electronic gadgets, e-waste generation has become a global challenge. The </a:t>
            </a:r>
            <a:r>
              <a:rPr lang="en-US" sz="1800" b="1" dirty="0">
                <a:solidFill>
                  <a:schemeClr val="tx1"/>
                </a:solidFill>
              </a:rPr>
              <a:t>E-Waste Management and Recycling App</a:t>
            </a:r>
            <a:r>
              <a:rPr lang="en-US" sz="1800" dirty="0">
                <a:solidFill>
                  <a:schemeClr val="tx1"/>
                </a:solidFill>
              </a:rPr>
              <a:t> aims to provide a user-friendly platform that facilitates proper disposal, recycling, and awareness about electronic waste. It will connect users with authorized recycling centers, provide pickup services, and promote sustainable practices.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indent="0" algn="just">
              <a:lnSpc>
                <a:spcPct val="150000"/>
              </a:lnSpc>
            </a:pPr>
            <a:r>
              <a:rPr lang="en-US" altLang="en-US" dirty="0"/>
              <a:t> Relevance and importance</a:t>
            </a:r>
          </a:p>
          <a:p>
            <a:pPr indent="0" algn="just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tx1"/>
                </a:solidFill>
              </a:rPr>
              <a:t>1 Environmental Protection</a:t>
            </a:r>
            <a:r>
              <a:rPr lang="en-US" sz="1800" dirty="0">
                <a:solidFill>
                  <a:schemeClr val="tx1"/>
                </a:solidFill>
              </a:rPr>
              <a:t> – E-waste contains hazardous materials like lead, mercury, and cadmium, which can harm soil, water, and air if not disposed of properly. Recycling and responsible disposal help reduce pollution.</a:t>
            </a:r>
          </a:p>
          <a:p>
            <a:pPr indent="0" algn="just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tx1"/>
                </a:solidFill>
              </a:rPr>
              <a:t>2 Public Health Safety</a:t>
            </a:r>
            <a:r>
              <a:rPr lang="en-US" sz="1800" dirty="0">
                <a:solidFill>
                  <a:schemeClr val="tx1"/>
                </a:solidFill>
              </a:rPr>
              <a:t> – Improper disposal of e-waste can lead to toxic exposure, causing serious health issues. A structured e-waste management system ensures a safer environment.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tx1"/>
                </a:solidFill>
              </a:rPr>
              <a:t>   3 Resource Conservation</a:t>
            </a:r>
            <a:r>
              <a:rPr lang="en-US" sz="1800" dirty="0">
                <a:solidFill>
                  <a:schemeClr val="tx1"/>
                </a:solidFill>
              </a:rPr>
              <a:t> – Electronic devices contain valuable materials like gold, silver, and copper, which can be recovered and reused, reducing the need for raw material extraction</a:t>
            </a:r>
            <a:r>
              <a:rPr lang="en-US" sz="1800" dirty="0"/>
              <a:t>.</a:t>
            </a:r>
          </a:p>
          <a:p>
            <a:pPr indent="0" algn="just">
              <a:lnSpc>
                <a:spcPct val="115000"/>
              </a:lnSpc>
              <a:buNone/>
            </a:pPr>
            <a:endParaRPr lang="en-US" altLang="en-US" sz="1800" dirty="0">
              <a:solidFill>
                <a:schemeClr val="tx1"/>
              </a:solidFill>
            </a:endParaRPr>
          </a:p>
        </p:txBody>
      </p:sp>
      <p:sp>
        <p:nvSpPr>
          <p:cNvPr id="14341" name="Slide Number Placeholder 4">
            <a:extLst>
              <a:ext uri="{FF2B5EF4-FFF2-40B4-BE49-F238E27FC236}">
                <a16:creationId xmlns:a16="http://schemas.microsoft.com/office/drawing/2014/main" id="{285DFF66-06E7-009C-070E-86FA4CDF7F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BCE0BB3-5D0F-4EA5-B461-9C2315297D04}" type="slidenum">
              <a:rPr lang="en-US" altLang="en-US" smtClean="0">
                <a:latin typeface="Lucida Sans Unicode" panose="020B0602030504020204" pitchFamily="34" charset="0"/>
              </a:rPr>
              <a:pPr/>
              <a:t>3</a:t>
            </a:fld>
            <a:endParaRPr lang="en-US" altLang="en-US" dirty="0">
              <a:latin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920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16CD0-6657-0BC3-A59D-6A3DC9CC5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7E16ED-B24F-5FEB-AAC9-A7AF6240308A}"/>
              </a:ext>
            </a:extLst>
          </p:cNvPr>
          <p:cNvSpPr txBox="1"/>
          <p:nvPr/>
        </p:nvSpPr>
        <p:spPr>
          <a:xfrm>
            <a:off x="407368" y="620688"/>
            <a:ext cx="914501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Legal and Social Responsibility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Many governments and organizations emphasize responsible e-waste disposal through regulations and awareness programs. Encouraging individuals and businesses to comply with these laws can make a significant impact.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Smart Waste Management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Leveraging technology to streamline e-waste collection, tracking, and processing increases efficiency and accessibility for users.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plays a crucial role in promoting sustainable e-waste management practices, reducing environmental hazards, and encouraging responsible recycling behaviors among individuals and businesses.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8800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A044C-1E7C-DCCD-CF63-FC32671F5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6517"/>
            <a:ext cx="8229600" cy="738187"/>
          </a:xfrm>
        </p:spPr>
        <p:txBody>
          <a:bodyPr>
            <a:normAutofit/>
          </a:bodyPr>
          <a:lstStyle/>
          <a:p>
            <a:pPr marL="566928" indent="-457200" algn="ctr">
              <a:lnSpc>
                <a:spcPct val="120000"/>
              </a:lnSpc>
              <a:defRPr/>
            </a:pPr>
            <a:r>
              <a:rPr lang="en-US" sz="3200" dirty="0"/>
              <a:t>Problem Statement</a:t>
            </a:r>
          </a:p>
        </p:txBody>
      </p:sp>
      <p:sp>
        <p:nvSpPr>
          <p:cNvPr id="14338" name="Content Placeholder 2">
            <a:extLst>
              <a:ext uri="{FF2B5EF4-FFF2-40B4-BE49-F238E27FC236}">
                <a16:creationId xmlns:a16="http://schemas.microsoft.com/office/drawing/2014/main" id="{358BDD05-444A-7631-55B1-74411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764704"/>
            <a:ext cx="11521280" cy="5832648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What is the problem?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800" dirty="0">
                <a:solidFill>
                  <a:schemeClr val="tx1"/>
                </a:solidFill>
              </a:rPr>
              <a:t>The improper disposal of electronic waste (e-waste) is a growing environmental and health concern. Many individuals and businesses discard old electronic devices irresponsibly, leading to pollution, toxic exposure, and the wastage of valuable materials. There is also a lack of awareness and accessibility to proper recycling methods, making it difficult for people to dispose of e-waste efficiently</a:t>
            </a:r>
            <a:r>
              <a:rPr lang="en-US" sz="1800" dirty="0"/>
              <a:t>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Why is it significant?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Environmental Impact</a:t>
            </a:r>
            <a:r>
              <a:rPr lang="en-US" sz="1800" dirty="0">
                <a:solidFill>
                  <a:schemeClr val="tx1"/>
                </a:solidFill>
              </a:rPr>
              <a:t> – E-waste contains hazardous materials that can contaminate soil, water, and air if not disposed of properly. Proper recycling reduces pollution and conserves natural resources.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Health Concerns</a:t>
            </a:r>
            <a:r>
              <a:rPr lang="en-US" sz="1800" dirty="0">
                <a:solidFill>
                  <a:schemeClr val="tx1"/>
                </a:solidFill>
              </a:rPr>
              <a:t> – Toxic substances like lead, mercury, and cadmium from e-waste can cause severe health issues, including respiratory problems and neurological disorders.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Resource Recovery</a:t>
            </a:r>
            <a:r>
              <a:rPr lang="en-US" sz="1800" dirty="0">
                <a:solidFill>
                  <a:schemeClr val="tx1"/>
                </a:solidFill>
              </a:rPr>
              <a:t> – Electronic devices contain valuable metals that can be recycled and reused, reducing the need for mining and lowering production costs.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14341" name="Slide Number Placeholder 4">
            <a:extLst>
              <a:ext uri="{FF2B5EF4-FFF2-40B4-BE49-F238E27FC236}">
                <a16:creationId xmlns:a16="http://schemas.microsoft.com/office/drawing/2014/main" id="{285DFF66-06E7-009C-070E-86FA4CDF7F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BCE0BB3-5D0F-4EA5-B461-9C2315297D04}" type="slidenum">
              <a:rPr lang="en-US" altLang="en-US" smtClean="0">
                <a:latin typeface="Lucida Sans Unicode" panose="020B0602030504020204" pitchFamily="34" charset="0"/>
              </a:rPr>
              <a:pPr/>
              <a:t>5</a:t>
            </a:fld>
            <a:endParaRPr lang="en-US" altLang="en-US" dirty="0">
              <a:latin typeface="Lucida Sans Unicode" panose="020B0602030504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27D8F-EDBF-64C6-05FC-7EAC85D1F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C6F1E-B9A3-4269-881F-CDA41E353620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D20080-49CD-3AB1-EA12-088AAABF34B5}"/>
              </a:ext>
            </a:extLst>
          </p:cNvPr>
          <p:cNvSpPr txBox="1"/>
          <p:nvPr/>
        </p:nvSpPr>
        <p:spPr>
          <a:xfrm>
            <a:off x="623392" y="764704"/>
            <a:ext cx="104411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Regulatory Compliance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Many governments have implemented e-waste management policies, and promoting proper disposal ensures adherence to environmental laws.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 Lack of Awareness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Many people are unaware of how to dispose of e-waste responsibly, leading to an increasing amount of electronic waste in landfills and illegal dumping sites.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addresses these issues by providing a digital platform that facilitates responsible e-waste disposal and recycling, ensuring sustainability and environmental protection.</a:t>
            </a:r>
            <a:r>
              <a:rPr lang="en-US" dirty="0"/>
              <a:t> And promotes sustainable e-waste management by enabling responsible disposal, recycling, and awareness. It helps reduce environmental pollution, conserve valuable resources, and protect public health from hazardous e-waste materials. Additionally, it supports legal compliance, encourages corporate social responsibility, and contributes to a circular economy.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2983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A044C-1E7C-DCCD-CF63-FC32671F5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6517"/>
            <a:ext cx="8229600" cy="738187"/>
          </a:xfrm>
        </p:spPr>
        <p:txBody>
          <a:bodyPr>
            <a:normAutofit/>
          </a:bodyPr>
          <a:lstStyle/>
          <a:p>
            <a:pPr marL="566928" indent="-457200" algn="ctr">
              <a:lnSpc>
                <a:spcPct val="120000"/>
              </a:lnSpc>
              <a:defRPr/>
            </a:pPr>
            <a:r>
              <a:rPr lang="en-US" sz="3200" dirty="0"/>
              <a:t>Objectives</a:t>
            </a:r>
          </a:p>
        </p:txBody>
      </p:sp>
      <p:sp>
        <p:nvSpPr>
          <p:cNvPr id="14338" name="Content Placeholder 2">
            <a:extLst>
              <a:ext uri="{FF2B5EF4-FFF2-40B4-BE49-F238E27FC236}">
                <a16:creationId xmlns:a16="http://schemas.microsoft.com/office/drawing/2014/main" id="{358BDD05-444A-7631-55B1-74411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764704"/>
            <a:ext cx="11521280" cy="5832648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Clear goals of the project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Develop a User-Friendly E-Waste Management App</a:t>
            </a:r>
            <a:r>
              <a:rPr lang="en-US" sz="1800" dirty="0">
                <a:solidFill>
                  <a:schemeClr val="tx1"/>
                </a:solidFill>
              </a:rPr>
              <a:t> – Create an intuitive platform that allows users to easily dispose of electronic waste.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Facilitate Proper E-Waste Disposal</a:t>
            </a:r>
            <a:r>
              <a:rPr lang="en-US" sz="1800" dirty="0">
                <a:solidFill>
                  <a:schemeClr val="tx1"/>
                </a:solidFill>
              </a:rPr>
              <a:t> – Provide users with information on nearby authorized recycling centers and offer pickup services.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Encourage Recycling and Resource Recovery</a:t>
            </a:r>
            <a:r>
              <a:rPr lang="en-US" sz="1800" dirty="0">
                <a:solidFill>
                  <a:schemeClr val="tx1"/>
                </a:solidFill>
              </a:rPr>
              <a:t> – Promote the recycling of valuable materials like gold, silver, and copper from discarded electronics.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Raise Environmental Awareness</a:t>
            </a:r>
            <a:r>
              <a:rPr lang="en-US" sz="1800" dirty="0">
                <a:solidFill>
                  <a:schemeClr val="tx1"/>
                </a:solidFill>
              </a:rPr>
              <a:t> – Educate users about the harmful effects of improper e-waste disposal and the benefits of recycling.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Ensure Regulatory Compliance</a:t>
            </a:r>
            <a:r>
              <a:rPr lang="en-US" sz="1800" dirty="0">
                <a:solidFill>
                  <a:schemeClr val="tx1"/>
                </a:solidFill>
              </a:rPr>
              <a:t> – Align the app with local and international e-waste management laws and policies.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</a:rPr>
              <a:t>Promote a Circular Economy</a:t>
            </a:r>
            <a:r>
              <a:rPr lang="en-US" sz="1800" dirty="0">
                <a:solidFill>
                  <a:schemeClr val="tx1"/>
                </a:solidFill>
              </a:rPr>
              <a:t> – Encourage refurbishment and reuse of electronic devices to minimize waste generation.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dirty="0"/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 algn="just">
              <a:lnSpc>
                <a:spcPct val="100000"/>
              </a:lnSpc>
              <a:buNone/>
            </a:pPr>
            <a:endParaRPr lang="en-US" dirty="0"/>
          </a:p>
          <a:p>
            <a:pPr marL="0" indent="0" algn="just">
              <a:lnSpc>
                <a:spcPct val="100000"/>
              </a:lnSpc>
              <a:buNone/>
            </a:pPr>
            <a:endParaRPr lang="en-US" dirty="0"/>
          </a:p>
          <a:p>
            <a:pPr marL="0" indent="0" algn="just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14341" name="Slide Number Placeholder 4">
            <a:extLst>
              <a:ext uri="{FF2B5EF4-FFF2-40B4-BE49-F238E27FC236}">
                <a16:creationId xmlns:a16="http://schemas.microsoft.com/office/drawing/2014/main" id="{285DFF66-06E7-009C-070E-86FA4CDF7F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BCE0BB3-5D0F-4EA5-B461-9C2315297D04}" type="slidenum">
              <a:rPr lang="en-US" altLang="en-US" smtClean="0">
                <a:latin typeface="Lucida Sans Unicode" panose="020B0602030504020204" pitchFamily="34" charset="0"/>
              </a:rPr>
              <a:pPr/>
              <a:t>7</a:t>
            </a:fld>
            <a:endParaRPr lang="en-US" altLang="en-US" dirty="0">
              <a:latin typeface="Lucida Sans Unicode" panose="020B0602030504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A044C-1E7C-DCCD-CF63-FC32671F5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6517"/>
            <a:ext cx="8229600" cy="738187"/>
          </a:xfrm>
        </p:spPr>
        <p:txBody>
          <a:bodyPr>
            <a:normAutofit/>
          </a:bodyPr>
          <a:lstStyle/>
          <a:p>
            <a:pPr marL="566928" indent="-457200" algn="ctr">
              <a:lnSpc>
                <a:spcPct val="120000"/>
              </a:lnSpc>
              <a:defRPr/>
            </a:pPr>
            <a:r>
              <a:rPr lang="en-US" sz="3200" dirty="0"/>
              <a:t>Objectives</a:t>
            </a:r>
          </a:p>
        </p:txBody>
      </p:sp>
      <p:sp>
        <p:nvSpPr>
          <p:cNvPr id="14338" name="Content Placeholder 2">
            <a:extLst>
              <a:ext uri="{FF2B5EF4-FFF2-40B4-BE49-F238E27FC236}">
                <a16:creationId xmlns:a16="http://schemas.microsoft.com/office/drawing/2014/main" id="{358BDD05-444A-7631-55B1-744116774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764704"/>
            <a:ext cx="11521280" cy="583264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tx1"/>
                </a:solidFill>
              </a:rPr>
              <a:t> 7. Introduce Incentives for Users</a:t>
            </a:r>
            <a:r>
              <a:rPr lang="en-US" sz="1800" dirty="0">
                <a:solidFill>
                  <a:schemeClr val="tx1"/>
                </a:solidFill>
              </a:rPr>
              <a:t> – Implement reward systems to motivate users to dispose of e-waste responsibly.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1800" b="1" dirty="0">
                <a:solidFill>
                  <a:schemeClr val="tx1"/>
                </a:solidFill>
              </a:rPr>
              <a:t> 8. Provide Data Insights on E-Waste Collection</a:t>
            </a:r>
            <a:r>
              <a:rPr lang="en-US" sz="1800" dirty="0">
                <a:solidFill>
                  <a:schemeClr val="tx1"/>
                </a:solidFill>
              </a:rPr>
              <a:t> – Track e-waste collection and recycling progress to measure environmental impact.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 outcomes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Increased E-Waste Recycling Rates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More users will adopt responsible disposal methods, reducing landfill waste.</a:t>
            </a:r>
          </a:p>
          <a:p>
            <a:pPr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Reduced Environmental Pollution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Proper recycling and disposal will minimize soil, water, and air contamination.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Greater Public Awareness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More individuals will understand the importance of responsible e-waste management.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Efficient Resource Utilization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Recovery of valuable materials will reduce the need for new raw material extraction. 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Compliance with E-Waste Laws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Users and businesses will be more likely to follow legal disposal and recycling regulations.</a:t>
            </a:r>
          </a:p>
          <a:p>
            <a:pPr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Enhanced User Engagement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Incentive-based participation will encourage more users to actively recycle their e-waste.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14341" name="Slide Number Placeholder 4">
            <a:extLst>
              <a:ext uri="{FF2B5EF4-FFF2-40B4-BE49-F238E27FC236}">
                <a16:creationId xmlns:a16="http://schemas.microsoft.com/office/drawing/2014/main" id="{285DFF66-06E7-009C-070E-86FA4CDF7F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BCE0BB3-5D0F-4EA5-B461-9C2315297D04}" type="slidenum">
              <a:rPr lang="en-US" altLang="en-US" smtClean="0">
                <a:latin typeface="Lucida Sans Unicode" panose="020B0602030504020204" pitchFamily="34" charset="0"/>
              </a:rPr>
              <a:pPr/>
              <a:t>8</a:t>
            </a:fld>
            <a:endParaRPr lang="en-US" altLang="en-US" dirty="0">
              <a:latin typeface="Lucida Sans Unicode" panose="020B0602030504020204" pitchFamily="34" charset="0"/>
            </a:endParaRPr>
          </a:p>
        </p:txBody>
      </p:sp>
      <p:sp>
        <p:nvSpPr>
          <p:cNvPr id="17" name="Rectangle 14">
            <a:extLst>
              <a:ext uri="{FF2B5EF4-FFF2-40B4-BE49-F238E27FC236}">
                <a16:creationId xmlns:a16="http://schemas.microsoft.com/office/drawing/2014/main" id="{143DEA7B-4B4D-2EE7-1A4B-D964005B88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9305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CC97D1-1526-631D-5164-D804BD30A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922114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dirty="0"/>
              <a:t>Proposed Solution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746" name="Content Placeholder 1">
            <a:extLst>
              <a:ext uri="{FF2B5EF4-FFF2-40B4-BE49-F238E27FC236}">
                <a16:creationId xmlns:a16="http://schemas.microsoft.com/office/drawing/2014/main" id="{1A7245EE-3546-BD8F-4952-ABFDDBC4F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913233"/>
            <a:ext cx="11521280" cy="5434236"/>
          </a:xfrm>
        </p:spPr>
        <p:txBody>
          <a:bodyPr>
            <a:normAutofit fontScale="25000" lnSpcReduction="20000"/>
          </a:bodyPr>
          <a:lstStyle/>
          <a:p>
            <a:pPr lvl="0" algn="just">
              <a:lnSpc>
                <a:spcPct val="170000"/>
              </a:lnSpc>
            </a:pPr>
            <a:r>
              <a:rPr lang="en-US" sz="7200" dirty="0"/>
              <a:t>How the project aims to solve the problem</a:t>
            </a:r>
          </a:p>
          <a:p>
            <a:pPr lvl="1" algn="just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sz="7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Efficient Collection System – Provides users with easy e-waste pickup and drop-off options to improve waste collection. </a:t>
            </a:r>
          </a:p>
          <a:p>
            <a:pPr lvl="1" algn="just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sz="7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User Awareness &amp; Education – Offers educational content on responsible e-waste disposal and its environmental impact. </a:t>
            </a:r>
          </a:p>
          <a:p>
            <a:pPr lvl="1" algn="just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sz="7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Real-Time Tracking – Allows users to track e-waste disposal and recycling processes through the app. </a:t>
            </a:r>
          </a:p>
          <a:p>
            <a:pPr lvl="1" algn="just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sz="7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Partnership with Recyclers – Connects users with authorized recycling centers for safe and legal e-waste processing. </a:t>
            </a:r>
          </a:p>
          <a:p>
            <a:pPr lvl="1" algn="just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sz="7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Incentive-Based Recycling – Rewards users with points, discounts, or coupons for properly disposing of e-waste. </a:t>
            </a:r>
          </a:p>
          <a:p>
            <a:pPr lvl="1" algn="just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sz="7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AI-Based Sorting Assistance – Uses AI to categorize e-waste and suggest the best disposal or recycling method. </a:t>
            </a:r>
          </a:p>
          <a:p>
            <a:pPr lvl="1" algn="just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sz="7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Government Compliance Integration – Ensures adherence to e-waste management regulations and policies. </a:t>
            </a:r>
          </a:p>
          <a:p>
            <a:pPr lvl="1" algn="just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kumimoji="0" lang="en-US" altLang="en-US" sz="7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Eco-Friendly Disposal Solutions – Promotes sustainable methods like urban mining and smart recycling technologies</a:t>
            </a:r>
          </a:p>
          <a:p>
            <a:pPr lvl="0" algn="just">
              <a:lnSpc>
                <a:spcPct val="150000"/>
              </a:lnSpc>
            </a:pPr>
            <a:endParaRPr lang="en-IN" sz="2900" dirty="0"/>
          </a:p>
        </p:txBody>
      </p:sp>
      <p:sp>
        <p:nvSpPr>
          <p:cNvPr id="31749" name="Slide Number Placeholder 4">
            <a:extLst>
              <a:ext uri="{FF2B5EF4-FFF2-40B4-BE49-F238E27FC236}">
                <a16:creationId xmlns:a16="http://schemas.microsoft.com/office/drawing/2014/main" id="{F13F57B5-556E-D2DB-3DA5-0EEAD5898B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FEFD2937-DB9F-47E2-ACDC-9A8EEE7A1E02}" type="slidenum">
              <a:rPr lang="en-US" altLang="en-US" smtClean="0">
                <a:latin typeface="Lucida Sans Unicode" panose="020B0602030504020204" pitchFamily="34" charset="0"/>
              </a:rPr>
              <a:pPr/>
              <a:t>9</a:t>
            </a:fld>
            <a:endParaRPr lang="en-US" altLang="en-US" dirty="0">
              <a:latin typeface="Lucida Sans Unicode" panose="020B0602030504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57E2F4D-3000-7B2E-7F4B-FCDBBBF209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22564</TotalTime>
  <Words>2189</Words>
  <Application>Microsoft Office PowerPoint</Application>
  <PresentationFormat>Widescreen</PresentationFormat>
  <Paragraphs>172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PMingLiU</vt:lpstr>
      <vt:lpstr>Arial</vt:lpstr>
      <vt:lpstr>Calibri</vt:lpstr>
      <vt:lpstr>Lucida Sans Unicode</vt:lpstr>
      <vt:lpstr>Symbol</vt:lpstr>
      <vt:lpstr>Times New Roman</vt:lpstr>
      <vt:lpstr>Wingdings</vt:lpstr>
      <vt:lpstr>Wingdings 3</vt:lpstr>
      <vt:lpstr>Office Theme</vt:lpstr>
      <vt:lpstr>      Socially Relevant Projects Using Design Thinking  FINAL PROJECT REVIEW  HELD ON 21/05/2025 E-WASTE MANAGEMENT AND RECYCLING APP     THUPAKULA NAGALAKSHMI (Reg. No.241FD01147 )  Department of Computer Applications  Vignan's Foundation for Science, Technology &amp; Research  Supervisor Dr. K.Gayatri, Assistant professor, Dept. of CA,  Vignan's Foundation for Science, Technology &amp; Research</vt:lpstr>
      <vt:lpstr>Contents</vt:lpstr>
      <vt:lpstr>Introduction</vt:lpstr>
      <vt:lpstr>PowerPoint Presentation</vt:lpstr>
      <vt:lpstr>Problem Statement</vt:lpstr>
      <vt:lpstr>PowerPoint Presentation</vt:lpstr>
      <vt:lpstr>Objectives</vt:lpstr>
      <vt:lpstr>Objectives</vt:lpstr>
      <vt:lpstr>Proposed Solution</vt:lpstr>
      <vt:lpstr>PowerPoint Presentation</vt:lpstr>
      <vt:lpstr>PowerPoint Presentation</vt:lpstr>
      <vt:lpstr>PowerPoint Presentation</vt:lpstr>
      <vt:lpstr>Tools &amp; Technologies</vt:lpstr>
      <vt:lpstr>PowerPoint Presentation</vt:lpstr>
      <vt:lpstr>PowerPoint Presentation</vt:lpstr>
      <vt:lpstr>PowerPoint Presentation</vt:lpstr>
      <vt:lpstr>Model Accuracy Over Epochs and  Model Loss Over Epochs </vt:lpstr>
      <vt:lpstr>Challenges &amp; Risks</vt:lpstr>
      <vt:lpstr>PowerPoint Presentation</vt:lpstr>
      <vt:lpstr>References</vt:lpstr>
      <vt:lpstr>PowerPoint Presentation</vt:lpstr>
    </vt:vector>
  </TitlesOfParts>
  <Company>Arkansas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Contribution 1  Data Preparation and Preprocessing</dc:title>
  <dc:creator>admin</dc:creator>
  <cp:lastModifiedBy>Nagalakshmi Thupakula</cp:lastModifiedBy>
  <cp:revision>650</cp:revision>
  <dcterms:created xsi:type="dcterms:W3CDTF">2022-12-30T08:16:29Z</dcterms:created>
  <dcterms:modified xsi:type="dcterms:W3CDTF">2025-05-21T07:32:54Z</dcterms:modified>
</cp:coreProperties>
</file>